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5143500" cx="9144000"/>
  <p:notesSz cx="6858000" cy="9144000"/>
  <p:embeddedFontLst>
    <p:embeddedFont>
      <p:font typeface="Raleway"/>
      <p:regular r:id="rId17"/>
      <p:bold r:id="rId18"/>
      <p:italic r:id="rId19"/>
      <p:boldItalic r:id="rId20"/>
    </p:embeddedFont>
    <p:embeddedFont>
      <p:font typeface="Lato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E5927A1-9735-4FDD-B433-2B2958DEF025}">
  <a:tblStyle styleId="{AE5927A1-9735-4FDD-B433-2B2958DEF02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boldItalic.fntdata"/><Relationship Id="rId11" Type="http://schemas.openxmlformats.org/officeDocument/2006/relationships/slide" Target="slides/slide5.xml"/><Relationship Id="rId22" Type="http://schemas.openxmlformats.org/officeDocument/2006/relationships/font" Target="fonts/Lato-bold.fntdata"/><Relationship Id="rId10" Type="http://schemas.openxmlformats.org/officeDocument/2006/relationships/slide" Target="slides/slide4.xml"/><Relationship Id="rId21" Type="http://schemas.openxmlformats.org/officeDocument/2006/relationships/font" Target="fonts/Lato-regular.fntdata"/><Relationship Id="rId13" Type="http://schemas.openxmlformats.org/officeDocument/2006/relationships/slide" Target="slides/slide7.xml"/><Relationship Id="rId24" Type="http://schemas.openxmlformats.org/officeDocument/2006/relationships/font" Target="fonts/Lato-boldItalic.fntdata"/><Relationship Id="rId12" Type="http://schemas.openxmlformats.org/officeDocument/2006/relationships/slide" Target="slides/slide6.xml"/><Relationship Id="rId23" Type="http://schemas.openxmlformats.org/officeDocument/2006/relationships/font" Target="fonts/Lato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Raleway-regular.fntdata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font" Target="fonts/Raleway-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Raleway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1aad6106c7_0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1aad6106c7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1aad6106c7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1aad6106c7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1aad6106c7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1aad6106c7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1aad6106c7_0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1aad6106c7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1aad6106c7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1aad6106c7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1aad6106c7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1aad6106c7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1aad6106c7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1aad6106c7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1aad6106c7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1aad6106c7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1aad6106c7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1aad6106c7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Relationship Id="rId4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Relationship Id="rId4" Type="http://schemas.openxmlformats.org/officeDocument/2006/relationships/image" Target="../media/image6.jpg"/><Relationship Id="rId5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OUR FUTURE TRIP TO </a:t>
            </a:r>
            <a:r>
              <a:rPr i="1" lang="hu" sz="4800"/>
              <a:t>TOKIO</a:t>
            </a:r>
            <a:endParaRPr i="1" sz="4800"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501027" y="32237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TRAVEL PARTNERS: Imre Tercsi, Nikolett Füredi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2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BUDGET SUMMERY</a:t>
            </a:r>
            <a:endParaRPr/>
          </a:p>
        </p:txBody>
      </p:sp>
      <p:graphicFrame>
        <p:nvGraphicFramePr>
          <p:cNvPr id="153" name="Google Shape;153;p22"/>
          <p:cNvGraphicFramePr/>
          <p:nvPr/>
        </p:nvGraphicFramePr>
        <p:xfrm>
          <a:off x="1179150" y="2241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{AE5927A1-9735-4FDD-B433-2B2958DEF025}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/>
                        <a:t>Pre-travel costs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/>
                        <a:t>Reaching your destination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/>
                        <a:t>311.900 Ft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/>
                        <a:t>Travelling at your destination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/>
                        <a:t>5000 Ft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/>
                        <a:t>Accommodation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/>
                        <a:t>295.000 Ft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/>
                        <a:t>Activities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/>
                        <a:t>147.200 Ft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/>
                        <a:t>Food and drink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/>
                        <a:t>200.000 Ft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54" name="Google Shape;154;p22"/>
          <p:cNvSpPr/>
          <p:nvPr/>
        </p:nvSpPr>
        <p:spPr>
          <a:xfrm>
            <a:off x="4798650" y="597183"/>
            <a:ext cx="2956200" cy="1070400"/>
          </a:xfrm>
          <a:prstGeom prst="flowChartAlternateProcess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latin typeface="Lato"/>
                <a:ea typeface="Lato"/>
                <a:cs typeface="Lato"/>
                <a:sym typeface="Lato"/>
              </a:rPr>
              <a:t>TOTAL </a:t>
            </a:r>
            <a:r>
              <a:rPr lang="hu">
                <a:latin typeface="Lato"/>
                <a:ea typeface="Lato"/>
                <a:cs typeface="Lato"/>
                <a:sym typeface="Lato"/>
              </a:rPr>
              <a:t>BUDGET: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hu" sz="2100">
                <a:latin typeface="Lato"/>
                <a:ea typeface="Lato"/>
                <a:cs typeface="Lato"/>
                <a:sym typeface="Lato"/>
              </a:rPr>
              <a:t>959.100 Ft</a:t>
            </a:r>
            <a:endParaRPr b="1" sz="21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OUR BUDGET</a:t>
            </a:r>
            <a:endParaRPr/>
          </a:p>
        </p:txBody>
      </p:sp>
      <p:sp>
        <p:nvSpPr>
          <p:cNvPr id="93" name="Google Shape;93;p14"/>
          <p:cNvSpPr txBox="1"/>
          <p:nvPr>
            <p:ph idx="1" type="body"/>
          </p:nvPr>
        </p:nvSpPr>
        <p:spPr>
          <a:xfrm>
            <a:off x="-736500" y="2129675"/>
            <a:ext cx="5308500" cy="146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274320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hu" sz="2700"/>
              <a:t>1.200.000 FT</a:t>
            </a:r>
            <a:r>
              <a:rPr lang="hu" sz="2700"/>
              <a:t> </a:t>
            </a:r>
            <a:endParaRPr sz="2700"/>
          </a:p>
        </p:txBody>
      </p:sp>
      <p:pic>
        <p:nvPicPr>
          <p:cNvPr id="94" name="Google Shape;9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0045" y="0"/>
            <a:ext cx="289551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/>
          <p:nvPr>
            <p:ph type="title"/>
          </p:nvPr>
        </p:nvSpPr>
        <p:spPr>
          <a:xfrm>
            <a:off x="4013191" y="996917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OUR DESTINATION</a:t>
            </a:r>
            <a:endParaRPr/>
          </a:p>
        </p:txBody>
      </p:sp>
      <p:sp>
        <p:nvSpPr>
          <p:cNvPr id="100" name="Google Shape;100;p15"/>
          <p:cNvSpPr txBox="1"/>
          <p:nvPr>
            <p:ph idx="1" type="body"/>
          </p:nvPr>
        </p:nvSpPr>
        <p:spPr>
          <a:xfrm>
            <a:off x="3674533" y="1752600"/>
            <a:ext cx="5181600" cy="270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hu" sz="2200"/>
              <a:t>We chose Tokyo because we are interested in this culture and the life of the people there.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hu" sz="2200"/>
              <a:t>The choice wasn't difficult.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hu" sz="2200"/>
              <a:t>We will stay there for 4  days.               (3 nights) </a:t>
            </a:r>
            <a:endParaRPr sz="22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358" y="256100"/>
            <a:ext cx="3081919" cy="463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PREPARATION </a:t>
            </a:r>
            <a:endParaRPr/>
          </a:p>
        </p:txBody>
      </p:sp>
      <p:sp>
        <p:nvSpPr>
          <p:cNvPr id="107" name="Google Shape;107;p16"/>
          <p:cNvSpPr txBox="1"/>
          <p:nvPr>
            <p:ph idx="1" type="body"/>
          </p:nvPr>
        </p:nvSpPr>
        <p:spPr>
          <a:xfrm>
            <a:off x="727650" y="2111462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hu" sz="2400"/>
              <a:t>Book </a:t>
            </a:r>
            <a:r>
              <a:rPr lang="hu" sz="2400"/>
              <a:t> a ticket. 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hu" sz="2400"/>
              <a:t>Book  accommodation.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hu" sz="2400"/>
              <a:t>Plan  where we are going.</a:t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TRAVEL MEANS </a:t>
            </a:r>
            <a:endParaRPr/>
          </a:p>
        </p:txBody>
      </p:sp>
      <p:sp>
        <p:nvSpPr>
          <p:cNvPr id="113" name="Google Shape;113;p17"/>
          <p:cNvSpPr txBox="1"/>
          <p:nvPr>
            <p:ph idx="1" type="body"/>
          </p:nvPr>
        </p:nvSpPr>
        <p:spPr>
          <a:xfrm>
            <a:off x="729450" y="2078875"/>
            <a:ext cx="4757100" cy="275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hu" sz="2400"/>
              <a:t>We are going by plane from Budapest airport.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hu" sz="2400"/>
              <a:t>A plane leaves Budapest at 2:45 PM, goes through Qatar, and arrives in Tokyo.</a:t>
            </a:r>
            <a:endParaRPr sz="2400"/>
          </a:p>
        </p:txBody>
      </p:sp>
      <p:sp>
        <p:nvSpPr>
          <p:cNvPr id="114" name="Google Shape;114;p17"/>
          <p:cNvSpPr/>
          <p:nvPr/>
        </p:nvSpPr>
        <p:spPr>
          <a:xfrm>
            <a:off x="3695575" y="685792"/>
            <a:ext cx="2956200" cy="969000"/>
          </a:xfrm>
          <a:prstGeom prst="flowChartAlternateProcess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1800">
                <a:latin typeface="Lato"/>
                <a:ea typeface="Lato"/>
                <a:cs typeface="Lato"/>
                <a:sym typeface="Lato"/>
              </a:rPr>
              <a:t>Two tickets 311.900Ft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15" name="Google Shape;11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8950" y="2006250"/>
            <a:ext cx="2984850" cy="298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/>
          <p:nvPr>
            <p:ph type="title"/>
          </p:nvPr>
        </p:nvSpPr>
        <p:spPr>
          <a:xfrm>
            <a:off x="727650" y="755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ACCOMMODATION </a:t>
            </a:r>
            <a:endParaRPr/>
          </a:p>
        </p:txBody>
      </p:sp>
      <p:sp>
        <p:nvSpPr>
          <p:cNvPr id="121" name="Google Shape;121;p18"/>
          <p:cNvSpPr txBox="1"/>
          <p:nvPr>
            <p:ph idx="1" type="body"/>
          </p:nvPr>
        </p:nvSpPr>
        <p:spPr>
          <a:xfrm>
            <a:off x="237075" y="1490125"/>
            <a:ext cx="5566800" cy="347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lang="hu" sz="2500"/>
              <a:t>We will be staying at  </a:t>
            </a:r>
            <a:r>
              <a:rPr i="1" lang="hu" sz="2500"/>
              <a:t>APA Hotel Ginza Takaracho Tokyo Eki Yaesu Minamiguchi.</a:t>
            </a:r>
            <a:endParaRPr i="1"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lang="hu" sz="2500"/>
              <a:t>Breakfast and dinner are included in the price.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lang="hu" sz="2500"/>
              <a:t>Instead of a key, they give you a card to enter the room.</a:t>
            </a:r>
            <a:endParaRPr sz="2500"/>
          </a:p>
        </p:txBody>
      </p:sp>
      <p:sp>
        <p:nvSpPr>
          <p:cNvPr id="122" name="Google Shape;122;p18"/>
          <p:cNvSpPr/>
          <p:nvPr/>
        </p:nvSpPr>
        <p:spPr>
          <a:xfrm>
            <a:off x="3093900" y="220248"/>
            <a:ext cx="2956200" cy="535200"/>
          </a:xfrm>
          <a:prstGeom prst="flowChartAlternateProcess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latin typeface="Lato"/>
                <a:ea typeface="Lato"/>
                <a:cs typeface="Lato"/>
                <a:sym typeface="Lato"/>
              </a:rPr>
              <a:t>BUDGET INFO: 295. 000 Ft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23" name="Google Shape;12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7480" y="3013924"/>
            <a:ext cx="3456520" cy="2129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39570" y="755460"/>
            <a:ext cx="2499632" cy="212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ACTIVITIES </a:t>
            </a:r>
            <a:endParaRPr/>
          </a:p>
        </p:txBody>
      </p:sp>
      <p:sp>
        <p:nvSpPr>
          <p:cNvPr id="130" name="Google Shape;130;p19"/>
          <p:cNvSpPr txBox="1"/>
          <p:nvPr>
            <p:ph idx="1" type="body"/>
          </p:nvPr>
        </p:nvSpPr>
        <p:spPr>
          <a:xfrm>
            <a:off x="423325" y="2571750"/>
            <a:ext cx="8336700" cy="25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-"/>
            </a:pPr>
            <a:r>
              <a:rPr b="1" i="1" lang="hu" sz="2300"/>
              <a:t>Imperial Palace</a:t>
            </a:r>
            <a:r>
              <a:rPr lang="hu" sz="2300" u="sng"/>
              <a:t>,</a:t>
            </a:r>
            <a:r>
              <a:rPr lang="hu" sz="2300"/>
              <a:t>    ticket 20.500Ft/ person</a:t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-"/>
            </a:pPr>
            <a:r>
              <a:rPr b="1" i="1" lang="hu" sz="2300"/>
              <a:t>Car  drifting in a parking</a:t>
            </a:r>
            <a:r>
              <a:rPr lang="hu" sz="2300"/>
              <a:t>,    33.000Ft/ person</a:t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-"/>
            </a:pPr>
            <a:r>
              <a:rPr b="1" i="1" lang="hu" sz="2300"/>
              <a:t>2-hour night bike tour to the city's hidden gems</a:t>
            </a:r>
            <a:r>
              <a:rPr lang="hu" sz="2300"/>
              <a:t>, </a:t>
            </a:r>
            <a:endParaRPr sz="23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hu" sz="2300"/>
              <a:t>15,500Ft/person</a:t>
            </a:r>
            <a:endParaRPr sz="2300"/>
          </a:p>
          <a:p>
            <a:pPr indent="-374650" lvl="0" marL="457200" rtl="0" algn="l">
              <a:spcBef>
                <a:spcPts val="1200"/>
              </a:spcBef>
              <a:spcAft>
                <a:spcPts val="0"/>
              </a:spcAft>
              <a:buSzPts val="2300"/>
              <a:buChar char="-"/>
            </a:pPr>
            <a:r>
              <a:rPr b="1" i="1" lang="hu" sz="2300"/>
              <a:t>Open-top sightseeing bus with guide</a:t>
            </a:r>
            <a:r>
              <a:rPr lang="hu" sz="2300"/>
              <a:t>,    4.600Ft/ person</a:t>
            </a:r>
            <a:endParaRPr sz="2300"/>
          </a:p>
        </p:txBody>
      </p:sp>
      <p:pic>
        <p:nvPicPr>
          <p:cNvPr id="131" name="Google Shape;13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4230" y="219750"/>
            <a:ext cx="3525795" cy="235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 txBox="1"/>
          <p:nvPr>
            <p:ph type="title"/>
          </p:nvPr>
        </p:nvSpPr>
        <p:spPr>
          <a:xfrm>
            <a:off x="3593708" y="2304158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FOOD AND DRINK </a:t>
            </a:r>
            <a:endParaRPr/>
          </a:p>
        </p:txBody>
      </p:sp>
      <p:sp>
        <p:nvSpPr>
          <p:cNvPr id="137" name="Google Shape;137;p20"/>
          <p:cNvSpPr txBox="1"/>
          <p:nvPr>
            <p:ph idx="1" type="body"/>
          </p:nvPr>
        </p:nvSpPr>
        <p:spPr>
          <a:xfrm>
            <a:off x="3241950" y="2839350"/>
            <a:ext cx="4851300" cy="241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b="1" i="1" lang="hu" sz="2000"/>
              <a:t>Tapas Molecular Bar</a:t>
            </a:r>
            <a:endParaRPr b="1" i="1"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hu" sz="2000"/>
              <a:t>This restaurant is truly exclusive, it has received 4.6 stars.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hu" sz="2000"/>
              <a:t>The exact location: 2 Chome-1-1 Nihonbashi Muromachi, Chuo City, Tokyo 103-8328, Japan</a:t>
            </a:r>
            <a:endParaRPr sz="2000"/>
          </a:p>
        </p:txBody>
      </p:sp>
      <p:sp>
        <p:nvSpPr>
          <p:cNvPr id="138" name="Google Shape;138;p20"/>
          <p:cNvSpPr/>
          <p:nvPr/>
        </p:nvSpPr>
        <p:spPr>
          <a:xfrm>
            <a:off x="6245700" y="800625"/>
            <a:ext cx="2384700" cy="916800"/>
          </a:xfrm>
          <a:prstGeom prst="flowChartAlternateProcess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latin typeface="Lato"/>
                <a:ea typeface="Lato"/>
                <a:cs typeface="Lato"/>
                <a:sym typeface="Lato"/>
              </a:rPr>
              <a:t>             </a:t>
            </a:r>
            <a:r>
              <a:rPr lang="hu" sz="1600">
                <a:latin typeface="Lato"/>
                <a:ea typeface="Lato"/>
                <a:cs typeface="Lato"/>
                <a:sym typeface="Lato"/>
              </a:rPr>
              <a:t>On average 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" sz="1600">
                <a:latin typeface="Lato"/>
                <a:ea typeface="Lato"/>
                <a:cs typeface="Lato"/>
                <a:sym typeface="Lato"/>
              </a:rPr>
              <a:t>     25.000 Ft/ person</a:t>
            </a:r>
            <a:endParaRPr sz="16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39" name="Google Shape;13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502" y="2571750"/>
            <a:ext cx="2384697" cy="2419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126375"/>
            <a:ext cx="2956200" cy="2265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08598" y="179988"/>
            <a:ext cx="2384699" cy="2158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1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HARDSHIPS? POSSIBLE DIFFICULTIES?</a:t>
            </a:r>
            <a:endParaRPr/>
          </a:p>
        </p:txBody>
      </p:sp>
      <p:sp>
        <p:nvSpPr>
          <p:cNvPr id="147" name="Google Shape;147;p21"/>
          <p:cNvSpPr txBox="1"/>
          <p:nvPr>
            <p:ph idx="1" type="body"/>
          </p:nvPr>
        </p:nvSpPr>
        <p:spPr>
          <a:xfrm>
            <a:off x="729450" y="1853850"/>
            <a:ext cx="7688700" cy="306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-"/>
            </a:pPr>
            <a:r>
              <a:rPr lang="hu" sz="2300"/>
              <a:t>We </a:t>
            </a:r>
            <a:r>
              <a:rPr lang="hu" sz="2300"/>
              <a:t>miss the plane.</a:t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-"/>
            </a:pPr>
            <a:r>
              <a:rPr lang="hu" sz="2300"/>
              <a:t>The  plane is late.</a:t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-"/>
            </a:pPr>
            <a:r>
              <a:rPr lang="hu" sz="2300"/>
              <a:t>The language (Japan) </a:t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-"/>
            </a:pPr>
            <a:r>
              <a:rPr lang="hu" sz="2300"/>
              <a:t>Transportation and navigation</a:t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-"/>
            </a:pPr>
            <a:r>
              <a:rPr lang="hu" sz="2300"/>
              <a:t>Cultural misunderstandings</a:t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-"/>
            </a:pPr>
            <a:r>
              <a:rPr lang="hu" sz="2300"/>
              <a:t>Weather</a:t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-"/>
            </a:pPr>
            <a:r>
              <a:rPr lang="hu" sz="2300"/>
              <a:t>Foods and eating habits</a:t>
            </a:r>
            <a:endParaRPr sz="23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