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y="5143500" cx="9144000"/>
  <p:notesSz cx="6858000" cy="9144000"/>
  <p:embeddedFontLst>
    <p:embeddedFont>
      <p:font typeface="Raleway"/>
      <p:regular r:id="rId18"/>
      <p:bold r:id="rId19"/>
      <p:italic r:id="rId20"/>
      <p:boldItalic r:id="rId21"/>
    </p:embeddedFont>
    <p:embeddedFont>
      <p:font typeface="Lato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5BD2A0BE-363F-45F6-8489-A6D481E9983D}">
  <a:tblStyle styleId="{5BD2A0BE-363F-45F6-8489-A6D481E9983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aleway-italic.fntdata"/><Relationship Id="rId22" Type="http://schemas.openxmlformats.org/officeDocument/2006/relationships/font" Target="fonts/Lato-regular.fntdata"/><Relationship Id="rId21" Type="http://schemas.openxmlformats.org/officeDocument/2006/relationships/font" Target="fonts/Raleway-boldItalic.fntdata"/><Relationship Id="rId24" Type="http://schemas.openxmlformats.org/officeDocument/2006/relationships/font" Target="fonts/Lato-italic.fntdata"/><Relationship Id="rId23" Type="http://schemas.openxmlformats.org/officeDocument/2006/relationships/font" Target="fonts/Lato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5" Type="http://schemas.openxmlformats.org/officeDocument/2006/relationships/font" Target="fonts/Lato-bold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font" Target="fonts/Raleway-bold.fntdata"/><Relationship Id="rId18" Type="http://schemas.openxmlformats.org/officeDocument/2006/relationships/font" Target="fonts/Raleway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31aad6106c7_0_1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31aad6106c7_0_1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31aad6106c7_0_1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31aad6106c7_0_1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31aad6106c7_0_1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31aad6106c7_0_1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1aad6106c7_0_1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31aad6106c7_0_1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31aad6106c7_0_1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31aad6106c7_0_1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31aad6106c7_0_1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31aad6106c7_0_1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31aad6106c7_0_1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31aad6106c7_0_1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31aad6106c7_0_1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31aad6106c7_0_1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31aad6106c7_0_1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31aad6106c7_0_1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31aad6106c7_0_1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31aad6106c7_0_1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Google Shape;77;p11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Google Shape;28;p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Google Shape;36;p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7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8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9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7" name="Google Shape;67;p9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Google Shape;68;p9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Dubai</a:t>
            </a:r>
            <a:endParaRPr/>
          </a:p>
        </p:txBody>
      </p:sp>
      <p:sp>
        <p:nvSpPr>
          <p:cNvPr id="87" name="Google Shape;87;p13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Attila Potz, Greta Gaspar, Martin Kucsera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2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HARDSHIPS? POSSIBLE DIFFICULTIES?</a:t>
            </a:r>
            <a:endParaRPr/>
          </a:p>
        </p:txBody>
      </p:sp>
      <p:sp>
        <p:nvSpPr>
          <p:cNvPr id="147" name="Google Shape;147;p22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Arabic people 90% don’t speak in English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hu"/>
              <a:t>Throught in the Dubai Border and Hungarian border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3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BUDGET SUMMERY</a:t>
            </a:r>
            <a:endParaRPr/>
          </a:p>
        </p:txBody>
      </p:sp>
      <p:graphicFrame>
        <p:nvGraphicFramePr>
          <p:cNvPr id="153" name="Google Shape;153;p23"/>
          <p:cNvGraphicFramePr/>
          <p:nvPr/>
        </p:nvGraphicFramePr>
        <p:xfrm>
          <a:off x="952500" y="1809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{5BD2A0BE-363F-45F6-8489-A6D481E9983D}</a:tableStyleId>
              </a:tblPr>
              <a:tblGrid>
                <a:gridCol w="3619500"/>
                <a:gridCol w="36195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"/>
                        <a:t>Pre-travel costs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"/>
                        <a:t>215.000 ft x3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"/>
                        <a:t>Reach at your destination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"/>
                        <a:t>115.000</a:t>
                      </a:r>
                      <a:r>
                        <a:rPr lang="hu"/>
                        <a:t>ft x3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"/>
                        <a:t>Travelling at your destination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"/>
                        <a:t>15.000 ft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"/>
                        <a:t>Accommodation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"/>
                        <a:t>100.000ft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"/>
                        <a:t>Activities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"/>
                        <a:t>285.000ft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"/>
                        <a:t>Food and drink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"/>
                        <a:t>101.000ft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54" name="Google Shape;154;p23"/>
          <p:cNvSpPr/>
          <p:nvPr/>
        </p:nvSpPr>
        <p:spPr>
          <a:xfrm>
            <a:off x="5803775" y="371750"/>
            <a:ext cx="2956200" cy="918900"/>
          </a:xfrm>
          <a:prstGeom prst="flowChartAlternateProcess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">
                <a:latin typeface="Lato"/>
                <a:ea typeface="Lato"/>
                <a:cs typeface="Lato"/>
                <a:sym typeface="Lato"/>
              </a:rPr>
              <a:t>TOTAL </a:t>
            </a:r>
            <a:r>
              <a:rPr lang="hu">
                <a:latin typeface="Lato"/>
                <a:ea typeface="Lato"/>
                <a:cs typeface="Lato"/>
                <a:sym typeface="Lato"/>
              </a:rPr>
              <a:t>BUDGET:1.500.000 ft </a:t>
            </a:r>
            <a:endParaRPr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/>
          <p:nvPr>
            <p:ph type="title"/>
          </p:nvPr>
        </p:nvSpPr>
        <p:spPr>
          <a:xfrm>
            <a:off x="727650" y="1323675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2.000.000 forint</a:t>
            </a:r>
            <a:endParaRPr/>
          </a:p>
        </p:txBody>
      </p:sp>
      <p:sp>
        <p:nvSpPr>
          <p:cNvPr id="93" name="Google Shape;93;p1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Dubai</a:t>
            </a:r>
            <a:endParaRPr/>
          </a:p>
        </p:txBody>
      </p:sp>
      <p:sp>
        <p:nvSpPr>
          <p:cNvPr id="99" name="Google Shape;99;p15"/>
          <p:cNvSpPr txBox="1"/>
          <p:nvPr>
            <p:ph idx="1" type="body"/>
          </p:nvPr>
        </p:nvSpPr>
        <p:spPr>
          <a:xfrm>
            <a:off x="727650" y="20637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This place is very </a:t>
            </a:r>
            <a:r>
              <a:rPr lang="hu"/>
              <a:t>luxury</a:t>
            </a:r>
            <a:r>
              <a:rPr lang="hu"/>
              <a:t> and we love Arabic people because is very interesting culture.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hu"/>
              <a:t>W</a:t>
            </a:r>
            <a:r>
              <a:rPr lang="hu"/>
              <a:t>e took into account comfort, price and location.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hu"/>
              <a:t>We gonna 1 week at the hotel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PREPARATION - What documents / necessities do you need to get there? Do they have any costs?</a:t>
            </a:r>
            <a:endParaRPr/>
          </a:p>
        </p:txBody>
      </p:sp>
      <p:sp>
        <p:nvSpPr>
          <p:cNvPr id="105" name="Google Shape;105;p16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travel ticket: 100.000 ft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hu"/>
              <a:t>traveling password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hu"/>
              <a:t>ID card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hu"/>
              <a:t>boarding pass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hu"/>
              <a:t>Luggage</a:t>
            </a:r>
            <a:r>
              <a:rPr lang="hu"/>
              <a:t>: 3.000-10.000 ft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hu"/>
              <a:t>visa: 5000ft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hu"/>
              <a:t>other( baggage, team mate etc.): free</a:t>
            </a:r>
            <a:endParaRPr/>
          </a:p>
        </p:txBody>
      </p:sp>
      <p:sp>
        <p:nvSpPr>
          <p:cNvPr id="106" name="Google Shape;106;p16"/>
          <p:cNvSpPr/>
          <p:nvPr/>
        </p:nvSpPr>
        <p:spPr>
          <a:xfrm>
            <a:off x="5803775" y="371750"/>
            <a:ext cx="2956200" cy="918900"/>
          </a:xfrm>
          <a:prstGeom prst="flowChartAlternateProcess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">
                <a:latin typeface="Lato"/>
                <a:ea typeface="Lato"/>
                <a:cs typeface="Lato"/>
                <a:sym typeface="Lato"/>
              </a:rPr>
              <a:t>BUDGET INFO: 115000 ft/ person 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Plane </a:t>
            </a:r>
            <a:endParaRPr/>
          </a:p>
        </p:txBody>
      </p:sp>
      <p:sp>
        <p:nvSpPr>
          <p:cNvPr id="112" name="Google Shape;112;p17"/>
          <p:cNvSpPr txBox="1"/>
          <p:nvPr>
            <p:ph idx="1" type="body"/>
          </p:nvPr>
        </p:nvSpPr>
        <p:spPr>
          <a:xfrm>
            <a:off x="689175" y="1968150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hu"/>
              <a:t>We travel to Emirates Plane airline back and </a:t>
            </a:r>
            <a:r>
              <a:rPr lang="hu"/>
              <a:t>forth</a:t>
            </a:r>
            <a:r>
              <a:rPr lang="hu"/>
              <a:t> Dubai</a:t>
            </a:r>
            <a:endParaRPr/>
          </a:p>
        </p:txBody>
      </p:sp>
      <p:sp>
        <p:nvSpPr>
          <p:cNvPr id="113" name="Google Shape;113;p17"/>
          <p:cNvSpPr/>
          <p:nvPr/>
        </p:nvSpPr>
        <p:spPr>
          <a:xfrm>
            <a:off x="5803775" y="371750"/>
            <a:ext cx="2956200" cy="918900"/>
          </a:xfrm>
          <a:prstGeom prst="flowChartAlternateProcess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">
                <a:latin typeface="Lato"/>
                <a:ea typeface="Lato"/>
                <a:cs typeface="Lato"/>
                <a:sym typeface="Lato"/>
              </a:rPr>
              <a:t>BUDGET INFO: 200.000 ft/ person  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8"/>
          <p:cNvSpPr txBox="1"/>
          <p:nvPr>
            <p:ph type="title"/>
          </p:nvPr>
        </p:nvSpPr>
        <p:spPr>
          <a:xfrm>
            <a:off x="727650" y="1323675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Holiday Inn Dubai-al Barsha</a:t>
            </a:r>
            <a:endParaRPr/>
          </a:p>
        </p:txBody>
      </p:sp>
      <p:sp>
        <p:nvSpPr>
          <p:cNvPr id="119" name="Google Shape;119;p18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Doesn’t provide food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hu"/>
              <a:t>1 week in This hotel and we find  luxury Room and </a:t>
            </a:r>
            <a:r>
              <a:rPr lang="hu"/>
              <a:t>jacuzzi</a:t>
            </a:r>
            <a:r>
              <a:rPr lang="hu"/>
              <a:t> in the terracce!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hu"/>
              <a:t>Billiards and bar located next to the main hall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hu"/>
              <a:t>every night play music at the disco room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18"/>
          <p:cNvSpPr/>
          <p:nvPr/>
        </p:nvSpPr>
        <p:spPr>
          <a:xfrm>
            <a:off x="5803775" y="371750"/>
            <a:ext cx="2956200" cy="918900"/>
          </a:xfrm>
          <a:prstGeom prst="flowChartAlternateProcess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">
                <a:latin typeface="Lato"/>
                <a:ea typeface="Lato"/>
                <a:cs typeface="Lato"/>
                <a:sym typeface="Lato"/>
              </a:rPr>
              <a:t>BUDGET INFO: 100.000ft/Night 3 people 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9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Travel in Dubai</a:t>
            </a:r>
            <a:endParaRPr/>
          </a:p>
        </p:txBody>
      </p:sp>
      <p:sp>
        <p:nvSpPr>
          <p:cNvPr id="126" name="Google Shape;126;p19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Metro and bus: season ticket payed 5000ft/person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hu"/>
              <a:t>Taxi: 30.000 ft per day 3 people (1000 ft/ km)</a:t>
            </a:r>
            <a:endParaRPr/>
          </a:p>
        </p:txBody>
      </p:sp>
      <p:sp>
        <p:nvSpPr>
          <p:cNvPr id="127" name="Google Shape;127;p19"/>
          <p:cNvSpPr/>
          <p:nvPr/>
        </p:nvSpPr>
        <p:spPr>
          <a:xfrm>
            <a:off x="5803775" y="371750"/>
            <a:ext cx="2956200" cy="918900"/>
          </a:xfrm>
          <a:prstGeom prst="flowChartAlternateProcess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">
                <a:latin typeface="Lato"/>
                <a:ea typeface="Lato"/>
                <a:cs typeface="Lato"/>
                <a:sym typeface="Lato"/>
              </a:rPr>
              <a:t>BUDGET INFO: 15.000ft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0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ACTIVITIES - What are you going to do? What sights are you going to see?</a:t>
            </a:r>
            <a:endParaRPr/>
          </a:p>
        </p:txBody>
      </p:sp>
      <p:sp>
        <p:nvSpPr>
          <p:cNvPr id="133" name="Google Shape;133;p20"/>
          <p:cNvSpPr txBox="1"/>
          <p:nvPr>
            <p:ph idx="1" type="body"/>
          </p:nvPr>
        </p:nvSpPr>
        <p:spPr>
          <a:xfrm>
            <a:off x="727650" y="2571750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Burj Khalifa: 20.000ft /person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hu"/>
              <a:t>Desert safari: 40.000ft/person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hu"/>
              <a:t>Aquaventure Waterpark:20.000ft/ person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hu"/>
              <a:t>Dubai Marina: 15.000ft/person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20"/>
          <p:cNvSpPr/>
          <p:nvPr/>
        </p:nvSpPr>
        <p:spPr>
          <a:xfrm>
            <a:off x="5803775" y="371750"/>
            <a:ext cx="2956200" cy="918900"/>
          </a:xfrm>
          <a:prstGeom prst="flowChartAlternateProcess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">
                <a:latin typeface="Lato"/>
                <a:ea typeface="Lato"/>
                <a:cs typeface="Lato"/>
                <a:sym typeface="Lato"/>
              </a:rPr>
              <a:t>BUDGET INFO: 285.000ft 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1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FOOD AND DRINK - What local dishes / drinks do you want to try?</a:t>
            </a:r>
            <a:endParaRPr/>
          </a:p>
        </p:txBody>
      </p:sp>
      <p:sp>
        <p:nvSpPr>
          <p:cNvPr id="140" name="Google Shape;140;p21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Restaurant next to hotel: 3 menu/day:10.000 ft: all in: 70.000ft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hu"/>
              <a:t>drink: dubai mineral water 0.5 l: 300 ft ( 1 person 5 water bottle/ day): all in: 31.000ft</a:t>
            </a:r>
            <a:endParaRPr baseline="30000"/>
          </a:p>
        </p:txBody>
      </p:sp>
      <p:sp>
        <p:nvSpPr>
          <p:cNvPr id="141" name="Google Shape;141;p21"/>
          <p:cNvSpPr/>
          <p:nvPr/>
        </p:nvSpPr>
        <p:spPr>
          <a:xfrm>
            <a:off x="5803775" y="371750"/>
            <a:ext cx="2956200" cy="918900"/>
          </a:xfrm>
          <a:prstGeom prst="flowChartAlternateProcess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">
                <a:latin typeface="Lato"/>
                <a:ea typeface="Lato"/>
                <a:cs typeface="Lato"/>
                <a:sym typeface="Lato"/>
              </a:rPr>
              <a:t>BUDGET INFO: 101.000 ft 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