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Century Gothic" panose="020B050202020202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font" Target="fonts/font3.fntdata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font" Target="fonts/font2.fntdata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font" Target="fonts/font1.fntdata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font" Target="fonts/font4.fntdata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831c382f6a864f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2831c382f6a864f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831c382f6a864f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2831c382f6a864f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831c382f6a864f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2831c382f6a864f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ímdia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4" name="Google Shape;24;p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6" name="Google Shape;26;p2"/>
          <p:cNvSpPr txBox="1"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cap="none">
                <a:solidFill>
                  <a:srgbClr val="EE52A4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dt" idx="10"/>
          </p:nvPr>
        </p:nvSpPr>
        <p:spPr>
          <a:xfrm rot="5400000">
            <a:off x="10158984" y="1792224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ftr" idx="11"/>
          </p:nvPr>
        </p:nvSpPr>
        <p:spPr>
          <a:xfrm rot="5400000">
            <a:off x="8951976" y="3227832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ámakép képaláírással">
  <p:cSld name="Panorámakép képaláírással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1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2" name="Google Shape;122;p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1"/>
            <p:cNvSpPr/>
            <p:nvPr/>
          </p:nvSpPr>
          <p:spPr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1"/>
            <p:cNvSpPr/>
            <p:nvPr/>
          </p:nvSpPr>
          <p:spPr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30" name="Google Shape;130;p11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31" name="Google Shape;131;p11"/>
          <p:cNvSpPr txBox="1"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1"/>
          <p:cNvSpPr>
            <a:spLocks noGrp="1"/>
          </p:cNvSpPr>
          <p:nvPr>
            <p:ph type="pic" idx="2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33" name="Google Shape;133;p11"/>
          <p:cNvSpPr txBox="1">
            <a:spLocks noGrp="1"/>
          </p:cNvSpPr>
          <p:nvPr>
            <p:ph type="body" idx="1"/>
          </p:nvPr>
        </p:nvSpPr>
        <p:spPr>
          <a:xfrm>
            <a:off x="1154954" y="5536665"/>
            <a:ext cx="8825658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34" name="Google Shape;134;p11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1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ím és képaláírás">
  <p:cSld name="Cím és képaláírás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0" name="Google Shape;140;p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2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2"/>
            <p:cNvSpPr/>
            <p:nvPr/>
          </p:nvSpPr>
          <p:spPr>
            <a:xfrm rot="-589932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2"/>
            <p:cNvSpPr/>
            <p:nvPr/>
          </p:nvSpPr>
          <p:spPr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 extrusionOk="0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48" name="Google Shape;148;p12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49" name="Google Shape;149;p12"/>
          <p:cNvSpPr txBox="1"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2"/>
          <p:cNvSpPr txBox="1">
            <a:spLocks noGrp="1"/>
          </p:cNvSpPr>
          <p:nvPr>
            <p:ph type="body" idx="1"/>
          </p:nvPr>
        </p:nvSpPr>
        <p:spPr>
          <a:xfrm>
            <a:off x="1154954" y="3543300"/>
            <a:ext cx="8825659" cy="24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51" name="Google Shape;151;p12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2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dézet képaláírással">
  <p:cSld name="Idézet képaláírással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1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7" name="Google Shape;157;p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3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3"/>
            <p:cNvSpPr/>
            <p:nvPr/>
          </p:nvSpPr>
          <p:spPr>
            <a:xfrm rot="-589932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3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65" name="Google Shape;165;p13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66" name="Google Shape;166;p13"/>
          <p:cNvSpPr txBox="1"/>
          <p:nvPr/>
        </p:nvSpPr>
        <p:spPr>
          <a:xfrm>
            <a:off x="881566" y="607336"/>
            <a:ext cx="80191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9600" b="0" i="0" u="none" strike="noStrike" cap="none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67" name="Google Shape;167;p13"/>
          <p:cNvSpPr txBox="1"/>
          <p:nvPr/>
        </p:nvSpPr>
        <p:spPr>
          <a:xfrm>
            <a:off x="9884458" y="2613787"/>
            <a:ext cx="652763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9600" b="0" i="0" u="none" strike="noStrike" cap="none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body" idx="1"/>
          </p:nvPr>
        </p:nvSpPr>
        <p:spPr>
          <a:xfrm>
            <a:off x="1945945" y="3678766"/>
            <a:ext cx="7731219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 b="0" i="0" cap="small">
                <a:solidFill>
                  <a:srgbClr val="EE52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body" idx="2"/>
          </p:nvPr>
        </p:nvSpPr>
        <p:spPr>
          <a:xfrm>
            <a:off x="1154954" y="5029199"/>
            <a:ext cx="9244897" cy="997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évkártya">
  <p:cSld name="Névkártya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1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7" name="Google Shape;177;p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4"/>
            <p:cNvSpPr/>
            <p:nvPr/>
          </p:nvSpPr>
          <p:spPr>
            <a:xfrm rot="-589932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4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85" name="Google Shape;185;p14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86" name="Google Shape;186;p14"/>
          <p:cNvSpPr txBox="1"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4"/>
          <p:cNvSpPr txBox="1"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14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4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hasáb">
  <p:cSld name="3 hasáb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15"/>
          <p:cNvSpPr txBox="1"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95" name="Google Shape;195;p15"/>
          <p:cNvSpPr txBox="1">
            <a:spLocks noGrp="1"/>
          </p:cNvSpPr>
          <p:nvPr>
            <p:ph type="body" idx="2"/>
          </p:nvPr>
        </p:nvSpPr>
        <p:spPr>
          <a:xfrm>
            <a:off x="1154953" y="3179764"/>
            <a:ext cx="3141879" cy="284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96" name="Google Shape;196;p15"/>
          <p:cNvSpPr txBox="1">
            <a:spLocks noGrp="1"/>
          </p:cNvSpPr>
          <p:nvPr>
            <p:ph type="body" idx="3"/>
          </p:nvPr>
        </p:nvSpPr>
        <p:spPr>
          <a:xfrm>
            <a:off x="4512721" y="2603500"/>
            <a:ext cx="314700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97" name="Google Shape;197;p15"/>
          <p:cNvSpPr txBox="1">
            <a:spLocks noGrp="1"/>
          </p:cNvSpPr>
          <p:nvPr>
            <p:ph type="body" idx="4"/>
          </p:nvPr>
        </p:nvSpPr>
        <p:spPr>
          <a:xfrm>
            <a:off x="4512721" y="3179763"/>
            <a:ext cx="3147009" cy="284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98" name="Google Shape;198;p15"/>
          <p:cNvSpPr txBox="1">
            <a:spLocks noGrp="1"/>
          </p:cNvSpPr>
          <p:nvPr>
            <p:ph type="body" idx="5"/>
          </p:nvPr>
        </p:nvSpPr>
        <p:spPr>
          <a:xfrm>
            <a:off x="7888135" y="2603501"/>
            <a:ext cx="314573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99" name="Google Shape;199;p15"/>
          <p:cNvSpPr txBox="1">
            <a:spLocks noGrp="1"/>
          </p:cNvSpPr>
          <p:nvPr>
            <p:ph type="body" idx="6"/>
          </p:nvPr>
        </p:nvSpPr>
        <p:spPr>
          <a:xfrm>
            <a:off x="7888329" y="3179762"/>
            <a:ext cx="3145536" cy="284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200" name="Google Shape;200;p15"/>
          <p:cNvCxnSpPr/>
          <p:nvPr/>
        </p:nvCxnSpPr>
        <p:spPr>
          <a:xfrm>
            <a:off x="4403971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1" name="Google Shape;201;p15"/>
          <p:cNvCxnSpPr/>
          <p:nvPr/>
        </p:nvCxnSpPr>
        <p:spPr>
          <a:xfrm>
            <a:off x="7772401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2" name="Google Shape;202;p15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5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képhasáb">
  <p:cSld name="3 képhasáb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6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6"/>
          <p:cNvSpPr txBox="1"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08" name="Google Shape;208;p16"/>
          <p:cNvSpPr>
            <a:spLocks noGrp="1"/>
          </p:cNvSpPr>
          <p:nvPr>
            <p:ph type="pic" idx="2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209" name="Google Shape;209;p16"/>
          <p:cNvSpPr txBox="1">
            <a:spLocks noGrp="1"/>
          </p:cNvSpPr>
          <p:nvPr>
            <p:ph type="body" idx="3"/>
          </p:nvPr>
        </p:nvSpPr>
        <p:spPr>
          <a:xfrm>
            <a:off x="1154954" y="5109106"/>
            <a:ext cx="3050438" cy="91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10" name="Google Shape;210;p16"/>
          <p:cNvSpPr txBox="1">
            <a:spLocks noGrp="1"/>
          </p:cNvSpPr>
          <p:nvPr>
            <p:ph type="body" idx="4"/>
          </p:nvPr>
        </p:nvSpPr>
        <p:spPr>
          <a:xfrm>
            <a:off x="4568865" y="4532844"/>
            <a:ext cx="3050438" cy="57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11" name="Google Shape;211;p16"/>
          <p:cNvSpPr>
            <a:spLocks noGrp="1"/>
          </p:cNvSpPr>
          <p:nvPr>
            <p:ph type="pic" idx="5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212" name="Google Shape;212;p16"/>
          <p:cNvSpPr txBox="1">
            <a:spLocks noGrp="1"/>
          </p:cNvSpPr>
          <p:nvPr>
            <p:ph type="body" idx="6"/>
          </p:nvPr>
        </p:nvSpPr>
        <p:spPr>
          <a:xfrm>
            <a:off x="4570172" y="5109105"/>
            <a:ext cx="3050438" cy="91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13" name="Google Shape;213;p16"/>
          <p:cNvSpPr txBox="1">
            <a:spLocks noGrp="1"/>
          </p:cNvSpPr>
          <p:nvPr>
            <p:ph type="body" idx="7"/>
          </p:nvPr>
        </p:nvSpPr>
        <p:spPr>
          <a:xfrm>
            <a:off x="7982775" y="4532845"/>
            <a:ext cx="305109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14" name="Google Shape;214;p16"/>
          <p:cNvSpPr>
            <a:spLocks noGrp="1"/>
          </p:cNvSpPr>
          <p:nvPr>
            <p:ph type="pic" idx="8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215" name="Google Shape;215;p16"/>
          <p:cNvSpPr txBox="1">
            <a:spLocks noGrp="1"/>
          </p:cNvSpPr>
          <p:nvPr>
            <p:ph type="body" idx="9"/>
          </p:nvPr>
        </p:nvSpPr>
        <p:spPr>
          <a:xfrm>
            <a:off x="7982775" y="5109104"/>
            <a:ext cx="3051096" cy="91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216" name="Google Shape;216;p16"/>
          <p:cNvCxnSpPr/>
          <p:nvPr/>
        </p:nvCxnSpPr>
        <p:spPr>
          <a:xfrm>
            <a:off x="4405831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7" name="Google Shape;217;p16"/>
          <p:cNvCxnSpPr/>
          <p:nvPr/>
        </p:nvCxnSpPr>
        <p:spPr>
          <a:xfrm>
            <a:off x="7797802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8" name="Google Shape;218;p16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6"/>
          <p:cNvSpPr txBox="1">
            <a:spLocks noGrp="1"/>
          </p:cNvSpPr>
          <p:nvPr>
            <p:ph type="ftr" idx="11"/>
          </p:nvPr>
        </p:nvSpPr>
        <p:spPr>
          <a:xfrm>
            <a:off x="561111" y="6391838"/>
            <a:ext cx="3644282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7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17"/>
          <p:cNvSpPr txBox="1">
            <a:spLocks noGrp="1"/>
          </p:cNvSpPr>
          <p:nvPr>
            <p:ph type="body" idx="1"/>
          </p:nvPr>
        </p:nvSpPr>
        <p:spPr>
          <a:xfrm rot="5400000">
            <a:off x="3859634" y="-101179"/>
            <a:ext cx="3416300" cy="882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24" name="Google Shape;224;p17"/>
          <p:cNvSpPr txBox="1">
            <a:spLocks noGrp="1"/>
          </p:cNvSpPr>
          <p:nvPr>
            <p:ph type="dt" idx="10"/>
          </p:nvPr>
        </p:nvSpPr>
        <p:spPr>
          <a:xfrm>
            <a:off x="10695439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17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üggőleges cím és szöveg" type="vertTitleAndTx">
  <p:cSld name="VERTICAL_TITLE_AND_VERTICAL_TEXT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1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29" name="Google Shape;229;p1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8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8"/>
            <p:cNvSpPr/>
            <p:nvPr/>
          </p:nvSpPr>
          <p:spPr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8"/>
            <p:cNvSpPr/>
            <p:nvPr/>
          </p:nvSpPr>
          <p:spPr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38" name="Google Shape;238;p18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39" name="Google Shape;239;p18"/>
          <p:cNvSpPr txBox="1">
            <a:spLocks noGrp="1"/>
          </p:cNvSpPr>
          <p:nvPr>
            <p:ph type="title"/>
          </p:nvPr>
        </p:nvSpPr>
        <p:spPr>
          <a:xfrm rot="5400000">
            <a:off x="6915923" y="2947780"/>
            <a:ext cx="4748590" cy="1409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8"/>
          <p:cNvSpPr txBox="1">
            <a:spLocks noGrp="1"/>
          </p:cNvSpPr>
          <p:nvPr>
            <p:ph type="body" idx="1"/>
          </p:nvPr>
        </p:nvSpPr>
        <p:spPr>
          <a:xfrm rot="5400000">
            <a:off x="1908672" y="524749"/>
            <a:ext cx="4748590" cy="625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41" name="Google Shape;241;p18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2135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8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zakaszfejléc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0" name="Google Shape;40;p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 rot="-54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48" name="Google Shape;48;p4"/>
            <p:cNvSpPr/>
            <p:nvPr/>
          </p:nvSpPr>
          <p:spPr>
            <a:xfrm rot="-5677511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50" name="Google Shape;50;p4"/>
          <p:cNvSpPr txBox="1"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4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4825158" cy="3416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body" idx="2"/>
          </p:nvPr>
        </p:nvSpPr>
        <p:spPr>
          <a:xfrm>
            <a:off x="6208712" y="2603500"/>
            <a:ext cx="482515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body" idx="2"/>
          </p:nvPr>
        </p:nvSpPr>
        <p:spPr>
          <a:xfrm>
            <a:off x="1154954" y="3179762"/>
            <a:ext cx="4825158" cy="284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body" idx="3"/>
          </p:nvPr>
        </p:nvSpPr>
        <p:spPr>
          <a:xfrm>
            <a:off x="6208712" y="2603500"/>
            <a:ext cx="482515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body" idx="4"/>
          </p:nvPr>
        </p:nvSpPr>
        <p:spPr>
          <a:xfrm>
            <a:off x="6208712" y="3179762"/>
            <a:ext cx="4825159" cy="284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Üres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8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rtalomrész képaláírással" type="objTx">
  <p:cSld name="OBJECT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4" name="Google Shape;84;p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9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9"/>
            <p:cNvSpPr/>
            <p:nvPr/>
          </p:nvSpPr>
          <p:spPr>
            <a:xfrm rot="-5677511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9"/>
            <p:cNvSpPr/>
            <p:nvPr/>
          </p:nvSpPr>
          <p:spPr>
            <a:xfrm rot="-54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93" name="Google Shape;93;p9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94" name="Google Shape;94;p9"/>
          <p:cNvSpPr txBox="1"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9"/>
          <p:cNvSpPr txBox="1">
            <a:spLocks noGrp="1"/>
          </p:cNvSpPr>
          <p:nvPr>
            <p:ph type="body" idx="1"/>
          </p:nvPr>
        </p:nvSpPr>
        <p:spPr>
          <a:xfrm>
            <a:off x="5781146" y="1447800"/>
            <a:ext cx="5190066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body" idx="2"/>
          </p:nvPr>
        </p:nvSpPr>
        <p:spPr>
          <a:xfrm>
            <a:off x="1154954" y="3129280"/>
            <a:ext cx="2793158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ép képaláírással" type="picTx">
  <p:cSld name="PICTURE_WITH_CAPTION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3" name="Google Shape;103;p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0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0"/>
            <p:cNvSpPr/>
            <p:nvPr/>
          </p:nvSpPr>
          <p:spPr>
            <a:xfrm rot="-5677511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0"/>
            <p:cNvSpPr/>
            <p:nvPr/>
          </p:nvSpPr>
          <p:spPr>
            <a:xfrm rot="-54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12" name="Google Shape;112;p10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13" name="Google Shape;113;p10"/>
          <p:cNvSpPr txBox="1"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0"/>
          <p:cNvSpPr>
            <a:spLocks noGrp="1"/>
          </p:cNvSpPr>
          <p:nvPr>
            <p:ph type="pic" idx="2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15" name="Google Shape;115;p10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3859212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16" name="Google Shape;116;p10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0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Google Shape;7;p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1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" name="Google Shape;15;p1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6" name="Google Shape;16;p1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Google Shape;20;p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9"/>
          <p:cNvSpPr txBox="1"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</a:pPr>
            <a:r>
              <a:rPr lang="hu-HU"/>
              <a:t>A Nobel-díj</a:t>
            </a:r>
            <a:endParaRPr/>
          </a:p>
        </p:txBody>
      </p:sp>
      <p:sp>
        <p:nvSpPr>
          <p:cNvPr id="250" name="Google Shape;250;p19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hu-HU"/>
              <a:t>MEGYESI KITTI 10.B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0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hu-HU"/>
              <a:t>Mi a Nobel-díj?</a:t>
            </a:r>
            <a:endParaRPr/>
          </a:p>
        </p:txBody>
      </p:sp>
      <p:sp>
        <p:nvSpPr>
          <p:cNvPr id="256" name="Google Shape;256;p20"/>
          <p:cNvSpPr txBox="1">
            <a:spLocks noGrp="1"/>
          </p:cNvSpPr>
          <p:nvPr>
            <p:ph type="body" idx="1"/>
          </p:nvPr>
        </p:nvSpPr>
        <p:spPr>
          <a:xfrm>
            <a:off x="550946" y="235183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hu-HU"/>
              <a:t>A Nobel-díj a világ egyik legmagasabb presztízsű kitüntetése, amelyet évente adnak át azoknak, akik kiemelkedő teljesítményt értek el a tudomány, az irodalom és a béke előmozdítása terén.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hu-HU"/>
              <a:t>Alapítója: </a:t>
            </a:r>
            <a:r>
              <a:rPr lang="hu-HU" b="1"/>
              <a:t>Alfred Nobel </a:t>
            </a:r>
            <a:r>
              <a:rPr lang="hu-HU"/>
              <a:t>(1833-1896), svéd feltaláló, vegyész és iparmágnásNobel végrendeletében rendelkezett arról, hogy vagyonának nagy részét a díjak alapítására fordítsák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257" name="Google Shape;25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62667" y="3633210"/>
            <a:ext cx="4508496" cy="2806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1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hu-HU"/>
              <a:t>A Nobel-díj története</a:t>
            </a:r>
            <a:endParaRPr/>
          </a:p>
        </p:txBody>
      </p:sp>
      <p:sp>
        <p:nvSpPr>
          <p:cNvPr id="263" name="Google Shape;263;p21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hu-HU" b="1"/>
              <a:t>1895</a:t>
            </a:r>
            <a:r>
              <a:rPr lang="hu-HU"/>
              <a:t>: Alfred Nobel végrendeletében alapította a díjat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hu-HU" b="1"/>
              <a:t>1901</a:t>
            </a:r>
            <a:r>
              <a:rPr lang="hu-HU"/>
              <a:t>: Az első Nobel-díjakat kiosztották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hu-HU"/>
              <a:t>Az alapítás célja. A legnagyobb hasznot hozni az emberiségnek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hu-HU"/>
              <a:t>Az évek során a díj globális szimbólummá vált, amely az emberi teljesítményt és az innovációt ünnepli</a:t>
            </a:r>
            <a:endParaRPr/>
          </a:p>
        </p:txBody>
      </p:sp>
      <p:pic>
        <p:nvPicPr>
          <p:cNvPr id="264" name="Google Shape;26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4160939"/>
            <a:ext cx="4655959" cy="2445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2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hu-HU"/>
              <a:t>A díj összege</a:t>
            </a:r>
            <a:endParaRPr/>
          </a:p>
        </p:txBody>
      </p:sp>
      <p:sp>
        <p:nvSpPr>
          <p:cNvPr id="270" name="Google Shape;270;p22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5967299" cy="204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hu-HU" b="1"/>
              <a:t>2024-ben</a:t>
            </a:r>
            <a:r>
              <a:rPr lang="hu-HU"/>
              <a:t>: A Nobel-díj összege díjanként </a:t>
            </a:r>
            <a:r>
              <a:rPr lang="hu-HU" b="1"/>
              <a:t>11 millió svéd korona </a:t>
            </a:r>
            <a:r>
              <a:rPr lang="hu-HU"/>
              <a:t>(körülbelül 370 millió forint)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hu-HU"/>
              <a:t>Az összeg a Nobel Alapítvány befektetéseinek hozamából származik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hu-HU"/>
              <a:t>A díjazottak nemcsak pénzdíjat kapnak, hanem </a:t>
            </a:r>
            <a:r>
              <a:rPr lang="hu-HU" b="1"/>
              <a:t>oklevelet</a:t>
            </a:r>
            <a:r>
              <a:rPr lang="hu-HU"/>
              <a:t> és egy </a:t>
            </a:r>
            <a:r>
              <a:rPr lang="hu-HU" b="1"/>
              <a:t>aranymedált</a:t>
            </a:r>
            <a:r>
              <a:rPr lang="hu-HU"/>
              <a:t> is</a:t>
            </a:r>
            <a:endParaRPr/>
          </a:p>
        </p:txBody>
      </p:sp>
      <p:pic>
        <p:nvPicPr>
          <p:cNvPr id="271" name="Google Shape;27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46084" y="2541863"/>
            <a:ext cx="4415067" cy="3277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3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hu-HU"/>
              <a:t>Kategóriák </a:t>
            </a:r>
            <a:endParaRPr/>
          </a:p>
        </p:txBody>
      </p:sp>
      <p:sp>
        <p:nvSpPr>
          <p:cNvPr id="277" name="Google Shape;277;p23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hu-HU" b="1"/>
              <a:t>Fizika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hu-HU" b="1"/>
              <a:t>Kémia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hu-HU" b="1"/>
              <a:t>Fiziológia vagy orvostudomány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hu-HU" b="1"/>
              <a:t>Irodalom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hu-HU" b="1"/>
              <a:t>Béke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hu-HU" b="1"/>
              <a:t>1969</a:t>
            </a:r>
            <a:r>
              <a:rPr lang="hu-HU"/>
              <a:t>: Hozzáadták a Közgazdasági Nobel-emlékdíjat, amelyet a Svéd Nemzeti Bank alapított Alfred Nobel tiszteletére.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4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500" cy="70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Érdekességek</a:t>
            </a:r>
            <a:endParaRPr/>
          </a:p>
        </p:txBody>
      </p:sp>
      <p:sp>
        <p:nvSpPr>
          <p:cNvPr id="283" name="Google Shape;283;p24"/>
          <p:cNvSpPr txBox="1">
            <a:spLocks noGrp="1"/>
          </p:cNvSpPr>
          <p:nvPr>
            <p:ph type="body" idx="1"/>
          </p:nvPr>
        </p:nvSpPr>
        <p:spPr>
          <a:xfrm>
            <a:off x="1154950" y="2603500"/>
            <a:ext cx="8825700" cy="2154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hu-HU" b="1"/>
              <a:t>Kiosztási helyszínek</a:t>
            </a:r>
            <a:r>
              <a:rPr lang="hu-HU"/>
              <a:t>: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hu-HU"/>
              <a:t>A békedíjat Oslóban adják át.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hu-HU"/>
              <a:t>A többi díjat Stockholmban.</a:t>
            </a:r>
            <a:endParaRPr/>
          </a:p>
          <a:p>
            <a: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hu-HU" b="1"/>
              <a:t>Nők és Nobel-díj</a:t>
            </a:r>
            <a:r>
              <a:rPr lang="hu-HU"/>
              <a:t>: 2024-ig összesen 60 nő kapott Nobel-díjat.</a:t>
            </a:r>
            <a:endParaRPr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hu-HU"/>
              <a:t>A díj visszautasítása: Van néhány híres eset, például </a:t>
            </a:r>
            <a:r>
              <a:rPr lang="hu-HU" b="1"/>
              <a:t>Jean-Paul Sartre</a:t>
            </a:r>
            <a:r>
              <a:rPr lang="hu-HU"/>
              <a:t>, aki 1964-ben visszautasította az irodalmi Nobel-díjat.</a:t>
            </a:r>
            <a:endParaRPr/>
          </a:p>
        </p:txBody>
      </p:sp>
      <p:pic>
        <p:nvPicPr>
          <p:cNvPr id="284" name="Google Shape;28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7715" y="4757491"/>
            <a:ext cx="3595992" cy="179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5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500" cy="70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Összegzés</a:t>
            </a:r>
            <a:endParaRPr/>
          </a:p>
        </p:txBody>
      </p:sp>
      <p:sp>
        <p:nvSpPr>
          <p:cNvPr id="290" name="Google Shape;290;p25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8257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hu-HU" b="1"/>
              <a:t>A Nobel-díj nemcsak a kiemelkedő teljesítményt díjazza, hanem ösztönöz arra, hogy az emberiség javát szolgáljuk. Alfred Nobel víziója ma is él: egy jobb világ építése tudomány, művészet és béke által.</a:t>
            </a:r>
            <a:endParaRPr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6"/>
          <p:cNvSpPr txBox="1">
            <a:spLocks noGrp="1"/>
          </p:cNvSpPr>
          <p:nvPr>
            <p:ph type="ctrTitle"/>
          </p:nvPr>
        </p:nvSpPr>
        <p:spPr>
          <a:xfrm>
            <a:off x="1154955" y="2099733"/>
            <a:ext cx="8825700" cy="2677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Köszönöm a figyelmet!</a:t>
            </a:r>
            <a:endParaRPr/>
          </a:p>
        </p:txBody>
      </p:sp>
      <p:sp>
        <p:nvSpPr>
          <p:cNvPr id="296" name="Google Shape;296;p26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700" cy="86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hu-HU"/>
              <a:t>Források: ChatGPT, Wikipedia, Google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on tanácsterem">
  <a:themeElements>
    <a:clrScheme name="Ion Boardroom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Szélesvásznú</PresentationFormat>
  <Slides>8</Slides>
  <Notes>8</Notes>
  <HiddenSlides>0</HiddenSlide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Ion tanácsterem</vt:lpstr>
      <vt:lpstr>A Nobel-díj</vt:lpstr>
      <vt:lpstr>Mi a Nobel-díj?</vt:lpstr>
      <vt:lpstr>A Nobel-díj története</vt:lpstr>
      <vt:lpstr>A díj összege</vt:lpstr>
      <vt:lpstr>Kategóriák </vt:lpstr>
      <vt:lpstr>Érdekességek</vt:lpstr>
      <vt:lpstr>Összegzés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Nobel-díj</dc:title>
  <cp:lastModifiedBy>szabolcsm78@gmail.com</cp:lastModifiedBy>
  <cp:revision>1</cp:revision>
  <dcterms:modified xsi:type="dcterms:W3CDTF">2024-12-09T18:35:30Z</dcterms:modified>
</cp:coreProperties>
</file>